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336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64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285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47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97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8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85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88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60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713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990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027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185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552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729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02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B986BA-70B6-4016-997F-4C6F4E0D0CF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4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edu.gov.ru/document/18ab5038a89b568c01988bbaa87a65f1/" TargetMode="External"/><Relationship Id="rId2" Type="http://schemas.openxmlformats.org/officeDocument/2006/relationships/hyperlink" Target="http://www.kremlin.ru/acts/bank/36698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arant.ru/products/ipo/prime/doc/405942493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B9D0C-3091-48E1-855E-BAF7998B3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-145928"/>
            <a:ext cx="6815669" cy="1515533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Приозерский муниципальный район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Ленинградской области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№9»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A2C923-6DDB-4CDA-8C91-814249515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227291"/>
            <a:ext cx="6815669" cy="132080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C6FD8A-856E-4D66-B356-186E3DDA5AD5}"/>
              </a:ext>
            </a:extLst>
          </p:cNvPr>
          <p:cNvSpPr txBox="1">
            <a:spLocks/>
          </p:cNvSpPr>
          <p:nvPr/>
        </p:nvSpPr>
        <p:spPr>
          <a:xfrm>
            <a:off x="2602752" y="6212541"/>
            <a:ext cx="6815669" cy="51795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</a:p>
        </p:txBody>
      </p:sp>
    </p:spTree>
    <p:extLst>
      <p:ext uri="{BB962C8B-B14F-4D97-AF65-F5344CB8AC3E}">
        <p14:creationId xmlns:p14="http://schemas.microsoft.com/office/powerpoint/2010/main" val="1019687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3985C9-96A6-421E-AD3C-D457154FA2F4}"/>
              </a:ext>
            </a:extLst>
          </p:cNvPr>
          <p:cNvSpPr txBox="1"/>
          <p:nvPr/>
        </p:nvSpPr>
        <p:spPr>
          <a:xfrm>
            <a:off x="744070" y="687807"/>
            <a:ext cx="10703859" cy="5756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7325" indent="271145" algn="just"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дошкольное образовательное учреждение «Детский сад комбинированного вида №9» Муниципального образования Приозерский муниципальный район Ленинградской области (далее – ДОУ) в соответствии с Федеральным законом от 29.12.2012г. № 273-ФЗ «Об образовании в Российской Федерации» осуществляет формирование общей культуры, развитие физических, интеллектуальных, нравственных,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эстетических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личностных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качеств,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предпосылок учебной деятельности, сохранение и укрепление здоровья детей дошкольного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программа дошкольного образования Муниципального дошкольного образовательного учреждения «Детский сад комбинированного вида №9» (далее - Программа) разработана 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Федеральным государственным образовательным стандартом дошкольного образования, утвержденном приказом Министерства образования и науки РФ от 17.10.2013г. №1155 с изменениями, внесенными приказом Министерства просвещения РФ от 08.11.2022г. №955, Федеральной образовательной программой дошкольного воспитания (далее ФОП ДО),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утверждённым приказом Министерства просвещения РФ от 25.11.2022г. №1028.</a:t>
            </a: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от 29.12.2012г. № 273-ФЗ «Об образовании в Российской Федерации»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http://www.kremlin.ru/acts/bank/36698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риказ Министерства просвещения РФ от 08.11.2022г. №955 об изменениях ФГОС ДО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https://docs.edu.gov.ru/document/18ab5038a89b568c01988bbaa87a65f1/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184785" indent="271145" algn="just">
              <a:lnSpc>
                <a:spcPct val="107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образовательная программа дошкольного воспитания, утверждённая приказом Министерства просвещения РФ от 25.11.2022г. №1028.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https://www.garant.ru/products/ipo/prime/doc/405942493/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endParaRPr lang="ru-RU" sz="14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626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7E98B3-9923-4B44-9570-D486D1562507}"/>
              </a:ext>
            </a:extLst>
          </p:cNvPr>
          <p:cNvSpPr txBox="1"/>
          <p:nvPr/>
        </p:nvSpPr>
        <p:spPr>
          <a:xfrm>
            <a:off x="708212" y="710307"/>
            <a:ext cx="10945905" cy="5437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260" algn="ctr">
              <a:lnSpc>
                <a:spcPts val="1360"/>
              </a:lnSpc>
            </a:pP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Возрастные</a:t>
            </a:r>
            <a:r>
              <a:rPr lang="ru-RU" sz="1800" b="1" kern="0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kern="0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иные</a:t>
            </a:r>
            <a:r>
              <a:rPr lang="ru-RU" sz="1800" b="1" kern="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категории</a:t>
            </a:r>
            <a:r>
              <a:rPr lang="ru-RU" sz="1800" b="1" kern="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детей,</a:t>
            </a:r>
            <a:r>
              <a:rPr lang="ru-RU" sz="1800" b="1" kern="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b="1" kern="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</a:t>
            </a:r>
            <a:r>
              <a:rPr lang="ru-RU" sz="1800" b="1" kern="0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ориентирована</a:t>
            </a:r>
            <a:r>
              <a:rPr lang="ru-RU" sz="1800" b="1" kern="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</a:p>
          <a:p>
            <a:pPr marL="429260" algn="ctr">
              <a:lnSpc>
                <a:spcPts val="1360"/>
              </a:lnSpc>
            </a:pPr>
            <a:endParaRPr lang="ru-RU" sz="1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986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цели,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задачи, а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образования (объём, содержание, организацию образовательной деятельности в ДОУ), обеспечивает разностороннее развитие детей в возрасте от 1 года 6 месяцев до прекращения образовательных отношений с учетом их возрастных и индивидуальных особенностей и специфичных для детей дошкольного возраста, видов деятельности и планируемые результаты освоения образовательной программы ДО, заданные как целевые ориентиры ДО и представляют собой социально-нормативные возрастные характеристики возможных достижений ребёнка на разных этапах дошкольного детства), требования к условиям реализации Программы.</a:t>
            </a:r>
          </a:p>
          <a:p>
            <a:pPr marL="69850" marR="18986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(продолжительность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обучения) 6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лет.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2405" indent="271145" algn="just"/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Коррекционно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развивающая работа в ДОУ организуется с воспитанниками старшего дошкольного возраста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лет),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относящимся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детям с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ограниченными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возможностями здоровья (ОВЗ): тяжелыми нарушениями речи (ТНР) и задержкой психического развития (ЗПР) в группах компенсирующей направленности.</a:t>
            </a:r>
          </a:p>
          <a:p>
            <a:pPr marL="69850" marR="18351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направлена 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основе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сотрудничества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взрослыми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сверстниками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возрасту видам деятельности, создание развивающей образовательной среды, которая представляет собой систему условий социализации и индивидуализации детей.</a:t>
            </a:r>
          </a:p>
        </p:txBody>
      </p:sp>
    </p:spTree>
    <p:extLst>
      <p:ext uri="{BB962C8B-B14F-4D97-AF65-F5344CB8AC3E}">
        <p14:creationId xmlns:p14="http://schemas.microsoft.com/office/powerpoint/2010/main" val="265331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56C7FF-1FDD-443C-BBB1-E192A489E24E}"/>
              </a:ext>
            </a:extLst>
          </p:cNvPr>
          <p:cNvSpPr txBox="1"/>
          <p:nvPr/>
        </p:nvSpPr>
        <p:spPr>
          <a:xfrm>
            <a:off x="1053354" y="1741219"/>
            <a:ext cx="9919447" cy="3204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260" algn="ctr">
              <a:lnSpc>
                <a:spcPts val="1360"/>
              </a:lnSpc>
              <a:spcBef>
                <a:spcPts val="20"/>
              </a:spcBef>
            </a:pP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Цель</a:t>
            </a:r>
            <a:r>
              <a:rPr lang="ru-RU" sz="1800" b="1" kern="0" spc="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</a:p>
          <a:p>
            <a:pPr marL="429260" algn="ctr">
              <a:lnSpc>
                <a:spcPts val="1360"/>
              </a:lnSpc>
              <a:spcBef>
                <a:spcPts val="20"/>
              </a:spcBef>
            </a:pPr>
            <a:endParaRPr lang="ru-RU" sz="1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1770" indent="271145" algn="just">
              <a:lnSpc>
                <a:spcPct val="98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Целью Программы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разностороннее развитие ребёнка в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детства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учётом возрастных и индивидуальных особенностей на основе духовно-нравственных ценностей российского</a:t>
            </a:r>
            <a:r>
              <a:rPr lang="ru-RU" sz="180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народа,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национально-культурных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традиций.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2405" indent="271145" algn="just">
              <a:spcBef>
                <a:spcPts val="1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традиционным российским духовно-нравственным ценностям относятся, прежде всего,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</a:r>
          </a:p>
          <a:p>
            <a:pPr marL="69850" marR="192405" indent="271145" algn="just">
              <a:spcBef>
                <a:spcPts val="15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309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3AEE4C-2174-4527-9DF2-9DDBF68C2C5F}"/>
              </a:ext>
            </a:extLst>
          </p:cNvPr>
          <p:cNvSpPr txBox="1"/>
          <p:nvPr/>
        </p:nvSpPr>
        <p:spPr>
          <a:xfrm>
            <a:off x="658906" y="875801"/>
            <a:ext cx="10874188" cy="5324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260" algn="ctr">
              <a:lnSpc>
                <a:spcPts val="1355"/>
              </a:lnSpc>
              <a:spcBef>
                <a:spcPts val="310"/>
              </a:spcBef>
            </a:pPr>
            <a:r>
              <a:rPr lang="ru-RU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Задачи</a:t>
            </a:r>
            <a:r>
              <a:rPr lang="ru-RU" b="1" kern="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</a:p>
          <a:p>
            <a:pPr marL="429260" algn="just">
              <a:lnSpc>
                <a:spcPts val="1355"/>
              </a:lnSpc>
              <a:spcBef>
                <a:spcPts val="310"/>
              </a:spcBef>
            </a:pPr>
            <a:endParaRPr lang="ru-RU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91135" lvl="0" indent="-342900" algn="just">
              <a:lnSpc>
                <a:spcPct val="96000"/>
              </a:lnSpc>
              <a:spcBef>
                <a:spcPts val="1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единых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Российской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Федерации содержания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планируемых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результатов освоения образовательной программы ДО;</a:t>
            </a:r>
          </a:p>
          <a:p>
            <a:pPr marL="342900" marR="188595" lvl="0" indent="-342900" algn="just"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высокие нравственные идеалы, крепкая семья, созидательный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marL="342900" marR="208915" lvl="0" indent="-342900" algn="just">
              <a:lnSpc>
                <a:spcPct val="96000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построение (структурирование) содержания образовательной деятельности на основе учёта возрастных и индивидуальных особенностей развития;</a:t>
            </a:r>
          </a:p>
          <a:p>
            <a:pPr marL="342900" marR="206375" lvl="0" indent="-342900" algn="just">
              <a:lnSpc>
                <a:spcPct val="98000"/>
              </a:lnSpc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создание условий для равного доступа к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образованию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 всех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детей дошкольного возраста с учётом разнообразия образовательных потребностей и индивидуальных возможностей;</a:t>
            </a:r>
          </a:p>
          <a:p>
            <a:pPr marL="342900" marR="185420" lvl="0" indent="-342900" algn="just">
              <a:lnSpc>
                <a:spcPct val="96000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342900" marR="194945" lvl="0" indent="-342900" algn="just">
              <a:lnSpc>
                <a:spcPct val="96000"/>
              </a:lnSpc>
              <a:spcBef>
                <a:spcPts val="7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развития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физических,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личностных,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нравственных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качеств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основ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патриотизма, интеллектуальных и художественно-творческих способностей ребёнка, его инициативности, самостоятельности и ответственности;</a:t>
            </a:r>
          </a:p>
          <a:p>
            <a:pPr marL="342900" marR="193040" lvl="0" indent="-342900" algn="just">
              <a:lnSpc>
                <a:spcPct val="96000"/>
              </a:lnSpc>
              <a:spcBef>
                <a:spcPts val="7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marL="342900" marR="198755" lvl="0" indent="-342900" algn="just">
              <a:lnSpc>
                <a:spcPct val="96000"/>
              </a:lnSpc>
              <a:spcBef>
                <a:spcPts val="7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достижение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детьми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этапе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завершения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уровня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развития,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необходимого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достаточного для успешного освоения ими образовательных программ начального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45069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2EAF28-AC11-43F2-B001-4448151147F8}"/>
              </a:ext>
            </a:extLst>
          </p:cNvPr>
          <p:cNvSpPr txBox="1"/>
          <p:nvPr/>
        </p:nvSpPr>
        <p:spPr>
          <a:xfrm>
            <a:off x="806824" y="1354073"/>
            <a:ext cx="10470776" cy="307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5049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Программы обеспечивает развитие личности, мотивации и способностей детей в различных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видах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 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охватывает следующие направления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 (образовательные области): социально-коммуникативное развитие; познавательное развитие; речевое развитие, художественно-эстетическое развитие; физическое развитие.</a:t>
            </a:r>
          </a:p>
          <a:p>
            <a:pPr marL="69850" marR="150495" indent="359410"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5049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180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</a:t>
            </a:r>
            <a:r>
              <a:rPr lang="ru-RU" sz="1800" spc="-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раздела: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целевой,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организационный.</a:t>
            </a:r>
          </a:p>
          <a:p>
            <a:pPr marL="429260" indent="359410" algn="just">
              <a:spcBef>
                <a:spcPts val="1370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3515" indent="359410" algn="just">
              <a:spcBef>
                <a:spcPts val="10"/>
              </a:spcBef>
              <a:spcAft>
                <a:spcPts val="0"/>
              </a:spcAft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</a:t>
            </a:r>
            <a:r>
              <a:rPr lang="ru-RU" sz="2000" b="1" i="1" spc="-3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раздел</a:t>
            </a:r>
            <a:r>
              <a:rPr lang="ru-RU" sz="2000" b="1" i="1" spc="-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пояснительную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записку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 программы. Результаты освоения образовательной программы представляют собой социально- нормативные возрастные характеристики возможных достижений ребёнка</a:t>
            </a:r>
          </a:p>
        </p:txBody>
      </p:sp>
    </p:spTree>
    <p:extLst>
      <p:ext uri="{BB962C8B-B14F-4D97-AF65-F5344CB8AC3E}">
        <p14:creationId xmlns:p14="http://schemas.microsoft.com/office/powerpoint/2010/main" val="2895788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988CA8-B1E1-42E4-8A0A-F45FA265DC6F}"/>
              </a:ext>
            </a:extLst>
          </p:cNvPr>
          <p:cNvSpPr txBox="1"/>
          <p:nvPr/>
        </p:nvSpPr>
        <p:spPr>
          <a:xfrm>
            <a:off x="717177" y="751375"/>
            <a:ext cx="10883153" cy="535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9865" indent="359410" algn="ctr">
              <a:lnSpc>
                <a:spcPts val="1355"/>
              </a:lnSpc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 результаты на этапе завершения освоения Образовательной программы </a:t>
            </a:r>
          </a:p>
          <a:p>
            <a:pPr marL="69850" marR="189865" indent="359410" algn="ctr">
              <a:lnSpc>
                <a:spcPts val="1355"/>
              </a:lnSpc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 концу дошкольного возраста):</a:t>
            </a:r>
          </a:p>
          <a:p>
            <a:pPr marL="69850" marR="189865" indent="359410" algn="just">
              <a:lnSpc>
                <a:spcPts val="1355"/>
              </a:lnSpc>
              <a:spcAft>
                <a:spcPts val="0"/>
              </a:spcAft>
            </a:pPr>
            <a:endParaRPr lang="ru-RU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420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</a:t>
            </a:r>
            <a:r>
              <a:rPr lang="ru-RU" sz="1600" spc="-8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ребёнка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сформированы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основные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психофизические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 нравственно-волевые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качества;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93040" lvl="0" indent="-342900" algn="just">
              <a:lnSpc>
                <a:spcPct val="98000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основными движениями и элементами спортивных игр, может контролировать свои движение и управлять ими;</a:t>
            </a:r>
          </a:p>
          <a:p>
            <a:pPr marL="342900" lvl="0" indent="-342900" algn="just">
              <a:lnSpc>
                <a:spcPts val="1465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соблюдает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элементарные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правила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здорового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образа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жизни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личной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гигиены;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89230" lvl="0" indent="-342900" algn="just">
              <a:lnSpc>
                <a:spcPct val="97000"/>
              </a:lnSpc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результативно выполняет физические упражнения (общеразвивающие, основные движения, спортивные), участвует в туристских пеших прогулках, осваивает простейшие туристские навыки, ориентируется на местности;</a:t>
            </a:r>
          </a:p>
          <a:p>
            <a:pPr marL="342900" marR="63500" lvl="0" indent="-342900" algn="just">
              <a:lnSpc>
                <a:spcPct val="111000"/>
              </a:lnSpc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255" algn="l"/>
                <a:tab pos="517525" algn="l"/>
              </a:tabLst>
            </a:pP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проявляет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элементы творчества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 двигательной деятельности; анализ своей двигательной деятельности;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 algn="just">
              <a:lnSpc>
                <a:spcPts val="1335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проявляет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нравственно-волевые</a:t>
            </a:r>
            <a:r>
              <a:rPr lang="ru-RU" sz="1600" spc="3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качества,</a:t>
            </a:r>
            <a:r>
              <a:rPr lang="ru-RU" sz="1600" spc="3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самоконтроль</a:t>
            </a:r>
            <a:r>
              <a:rPr lang="ru-RU" sz="1600" spc="29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может</a:t>
            </a:r>
            <a:r>
              <a:rPr lang="ru-RU" sz="1600" spc="2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осуществлять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98755" lvl="0" indent="-342900" algn="just">
              <a:lnSpc>
                <a:spcPct val="98000"/>
              </a:lnSpc>
              <a:spcBef>
                <a:spcPts val="38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проявляет духовно-нравственные качества и основы патриотизма в ходе занятий физической культурой и ознакомлением с достижениями российского спорта;</a:t>
            </a:r>
          </a:p>
          <a:p>
            <a:pPr marL="342900" marR="200660" lvl="0" indent="-342900" algn="just">
              <a:lnSpc>
                <a:spcPct val="96000"/>
              </a:lnSpc>
              <a:spcBef>
                <a:spcPts val="1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имеет начальные представления о правилах безопасного поведения в двигательной деятельности;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 том, что такое здоровье, понимает, как поддержать, укрепить и сохранить его;</a:t>
            </a:r>
          </a:p>
          <a:p>
            <a:pPr marL="342900" marR="196850" lvl="0" indent="-342900" algn="just">
              <a:lnSpc>
                <a:spcPct val="96000"/>
              </a:lnSpc>
              <a:spcBef>
                <a:spcPts val="6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владеет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навыками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личной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гигиены,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может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заботливо относиться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своему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здоровью и здоровью окружающих, стремится оказать помощь и поддержку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другим людям;</a:t>
            </a:r>
          </a:p>
          <a:p>
            <a:pPr marL="342900" marR="203200" lvl="0" indent="-342900" algn="just">
              <a:lnSpc>
                <a:spcPct val="98000"/>
              </a:lnSpc>
              <a:spcBef>
                <a:spcPts val="2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соблюдает элементарные социальные нормы и правила поведения в различных видах деятельности, взаимоотношениях со взрослыми и сверстниками;</a:t>
            </a:r>
          </a:p>
          <a:p>
            <a:pPr marL="342900" marR="189865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средствами общения и способами взаимодействия со взрослыми и сверстниками; способен понимать и учитывать интересы и чувства других; договариваться и дружить со сверстниками; старается разрешать возникающие конфликты конструктивными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способами;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78819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48D277-0FB6-4212-A3AD-4676A49FCF2D}"/>
              </a:ext>
            </a:extLst>
          </p:cNvPr>
          <p:cNvSpPr txBox="1"/>
          <p:nvPr/>
        </p:nvSpPr>
        <p:spPr>
          <a:xfrm>
            <a:off x="600635" y="903917"/>
            <a:ext cx="10990729" cy="5050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201930" lvl="0" indent="-342900" algn="just">
              <a:lnSpc>
                <a:spcPct val="96000"/>
              </a:lnSpc>
              <a:spcBef>
                <a:spcPts val="1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понимать свои переживания и причины их возникновения, регулировать свое поведение и осуществлять выбор социально одобряемых действий в конкретных ситуациях, обосновывать свои ценностные ориентации;</a:t>
            </a:r>
          </a:p>
          <a:p>
            <a:pPr marL="342900" lvl="0" indent="-342900" algn="just">
              <a:lnSpc>
                <a:spcPts val="1455"/>
              </a:lnSpc>
              <a:spcBef>
                <a:spcPts val="6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стремится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сохранять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позитивную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самооценку;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204470" lvl="0" indent="-342900" algn="just">
              <a:lnSpc>
                <a:spcPct val="96000"/>
              </a:lnSpc>
              <a:spcBef>
                <a:spcPts val="2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проявляет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положительное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отношение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миру,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разным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видам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труда,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другим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людям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 самому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себе;</a:t>
            </a:r>
          </a:p>
          <a:p>
            <a:pPr marL="342900" lvl="0" indent="-342900" algn="just">
              <a:lnSpc>
                <a:spcPts val="1465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</a:t>
            </a:r>
            <a:r>
              <a:rPr lang="ru-RU" sz="1600" spc="-9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ребёнка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выражено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стремление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заниматься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социально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значимой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деятельностью;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203835" lvl="0" indent="-34290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откликаться на эмоции близких людей, проявлять эмпатию (сочувствие, сопереживание, содействие);</a:t>
            </a:r>
          </a:p>
          <a:p>
            <a:pPr marL="342900" marR="210185" lvl="0" indent="-342900" algn="just">
              <a:lnSpc>
                <a:spcPct val="96000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к осуществлению социальной навигации как ориентации в социуме и соблюдению правил безопасности в реальном и цифровом взаимодействии;</a:t>
            </a:r>
          </a:p>
          <a:p>
            <a:pPr marL="342900" marR="193675" lvl="0" indent="-342900" algn="just">
              <a:lnSpc>
                <a:spcPct val="96000"/>
              </a:lnSpc>
              <a:spcBef>
                <a:spcPts val="7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способен решать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адекватные возрасту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интеллектуальные, творческие 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личностные задачи; применять накопленный опыт для осуществления различных видов детской деятельности, принимать собственные решения и проявлять инициативу;</a:t>
            </a:r>
          </a:p>
          <a:p>
            <a:pPr marL="342900" marR="193040" lvl="0" indent="-342900" algn="just">
              <a:lnSpc>
                <a:spcPct val="97000"/>
              </a:lnSpc>
              <a:spcBef>
                <a:spcPts val="4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речью как средством коммуникации, ведет диалог со взрослыми и сверстниками,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использует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формулы речевого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этикета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соответствии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ситуацией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общения,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владеет коммуникативно-речевыми умениями;</a:t>
            </a:r>
          </a:p>
          <a:p>
            <a:pPr marL="342900" marR="196215" lvl="0" indent="-342900" algn="just"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знает и осмысленно воспринимает литературные произведения различных жанров, имеет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предпочтения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жанрах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литературы, проявляет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книгам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познавательного характера, определяет характеры персонажей, мотивы их поведения, оценивает поступки литературных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героев;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6081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044A21-FD09-47D4-BD1C-CF7FD8C949D0}"/>
              </a:ext>
            </a:extLst>
          </p:cNvPr>
          <p:cNvSpPr txBox="1"/>
          <p:nvPr/>
        </p:nvSpPr>
        <p:spPr>
          <a:xfrm>
            <a:off x="649941" y="1043731"/>
            <a:ext cx="10892117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187325" lvl="0" indent="-342900" algn="just">
              <a:spcBef>
                <a:spcPts val="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обладает начальными знаниями о природном и социальном мире, в котором он живет: элементарными представлениями из области естествознания, математики, истории, искусства и спорта, информатики и инженерии и тому подобное; о себе, собственной принадлежности и принадлежности других людей к определенному полу; составе семьи, родственных отношениях и взаимосвязях, семейных традициях; об обществе, его национально- культурных ценностях; государстве и принадлежности к нему;</a:t>
            </a:r>
          </a:p>
          <a:p>
            <a:pPr marL="342900" marR="19431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проявляет любознательность, активно задает вопросы взрослым и сверстникам; интересуется субъективно новым и неизвестным в окружающем мире; способен самостоятельно придумывать объяснения явлениям природы и поступкам людей; склонен наблюдать, экспериментировать; строить смысловую картину окружающей реальности, использует основные культурные способы деятельности;</a:t>
            </a:r>
          </a:p>
          <a:p>
            <a:pPr marL="342900" marR="20193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имеет представление о жизни людей в России, имеет некоторые представления о важных исторических событиях Отечества; имеет представление о многообразии стран и народов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мира;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8796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способен применять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жизненных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игровых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ситуациях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знания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количестве,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форме, величине предметов, пространстве и времени, умения считать, измерять, сравнивать, вычислять и тому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подобное;</a:t>
            </a:r>
          </a:p>
          <a:p>
            <a:pPr marL="34290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 имеет</a:t>
            </a:r>
            <a:r>
              <a:rPr lang="ru-RU" sz="1600" spc="3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разнообразные</a:t>
            </a:r>
            <a:r>
              <a:rPr lang="ru-RU" sz="1600" spc="28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познавательные</a:t>
            </a:r>
            <a:r>
              <a:rPr lang="ru-RU" sz="1600" spc="29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умения: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определяет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противоречия,</a:t>
            </a:r>
            <a:r>
              <a:rPr lang="ru-RU" sz="1600" spc="14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формулирует задачу исследования, использует разные способы и средства проверки предположений: сравнение с эталонами, классификацию, систематизацию, некоторые цифровые средства и другое;</a:t>
            </a:r>
          </a:p>
        </p:txBody>
      </p:sp>
    </p:spTree>
    <p:extLst>
      <p:ext uri="{BB962C8B-B14F-4D97-AF65-F5344CB8AC3E}">
        <p14:creationId xmlns:p14="http://schemas.microsoft.com/office/powerpoint/2010/main" val="159840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015250-E84F-4691-8672-2410C8E298D8}"/>
              </a:ext>
            </a:extLst>
          </p:cNvPr>
          <p:cNvSpPr txBox="1"/>
          <p:nvPr/>
        </p:nvSpPr>
        <p:spPr>
          <a:xfrm>
            <a:off x="524435" y="610549"/>
            <a:ext cx="11143129" cy="5792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196215" lvl="0" indent="-342900" algn="just">
              <a:spcBef>
                <a:spcPts val="4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имеет представление о некоторых наиболее ярких представителях живой природы России и планеты, их отличительных признаках, среде обитания, потребностях живой природы, росте и развитии живых существ; свойствах неживой природы, сезонных изменениях в природе, наблюдает за погодой, живыми объектами, имеет сформированный познавательный интерес к природе, осознанно соблюдает правила поведения в природе, знает способы охраны природы, демонстрирует заботливое отношение к ней;</a:t>
            </a:r>
          </a:p>
          <a:p>
            <a:pPr marL="342900" marR="196215" lvl="0" indent="-342900" algn="just">
              <a:lnSpc>
                <a:spcPct val="96000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способен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воспринимать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понимать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произведения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различных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видов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искусства,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имеет предпочтения в области музыкальной, изобразительной, театрализованной деятельности;</a:t>
            </a:r>
          </a:p>
          <a:p>
            <a:pPr marL="342900" marR="194945" lvl="0" indent="-342900" algn="just">
              <a:lnSpc>
                <a:spcPct val="96000"/>
              </a:lnSpc>
              <a:spcBef>
                <a:spcPts val="6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выражает интерес к культурным традициям народа в процессе знакомства с различными видами и жанрами искусства; обладает начальными знаниями</a:t>
            </a:r>
            <a:r>
              <a:rPr lang="ru-RU" sz="15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 искусстве;</a:t>
            </a:r>
          </a:p>
          <a:p>
            <a:pPr marL="342900" marR="190500" lvl="0" indent="-342900" algn="just">
              <a:spcBef>
                <a:spcPts val="1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умениями, навыками и средствами художественной выразительности в различных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видах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деятельности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искусства;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использует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различные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технические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приемы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свободной художественной деятельности;</a:t>
            </a:r>
          </a:p>
          <a:p>
            <a:pPr marL="342900" marR="197485" lvl="0" indent="-342900" algn="just">
              <a:lnSpc>
                <a:spcPct val="96000"/>
              </a:lnSpc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участвует в создании индивидуальных и коллективных творческих работ, тематических</a:t>
            </a:r>
            <a:r>
              <a:rPr lang="ru-RU" sz="15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композиций к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праздничным утренникам и развлечениям, художественных</a:t>
            </a:r>
            <a:r>
              <a:rPr lang="ru-RU" sz="15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проектах;</a:t>
            </a:r>
          </a:p>
          <a:p>
            <a:pPr marL="342900" marR="187325" lvl="0" indent="-342900" algn="just"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разными формами и видами игры, различает условную и реальную ситуации, предлагает и объясняет замысел игры, комбинирует сюжеты на основе реальных, вымышленных событий, выполняет несколько ролей в одной игре, подбирает разные средства для создания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игровых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образов,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согласовывает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свои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интересы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интересами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партнеров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игре,</a:t>
            </a:r>
            <a:r>
              <a:rPr lang="ru-RU" sz="15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управляет персонажами в режиссерской игре;</a:t>
            </a:r>
          </a:p>
          <a:p>
            <a:pPr marL="342900" marR="19558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5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проявляет</a:t>
            </a:r>
            <a:r>
              <a:rPr lang="ru-RU" sz="15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</a:t>
            </a:r>
            <a:r>
              <a:rPr lang="ru-RU" sz="15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5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игровому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экспериментированию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5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предметами,</a:t>
            </a:r>
            <a:r>
              <a:rPr lang="ru-RU" sz="15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5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развивающим 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познавательным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играм,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играх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готовым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содержанием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правилами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может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объяснить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содержание и правила игры другим детям, в совместной игре следит за точным выполнением правил всеми </a:t>
            </a:r>
            <a:r>
              <a:rPr lang="ru-RU" sz="15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участниками;</a:t>
            </a:r>
            <a:endParaRPr lang="ru-RU" sz="15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97485" lvl="0" indent="-342900" algn="just">
              <a:lnSpc>
                <a:spcPct val="96000"/>
              </a:lnSpc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планировать свои действия, направленные на достижение конкретной цели; демонстрирует сформированные предпосылки к учебной деятельности и элементы готовности к школьному обучению.</a:t>
            </a:r>
          </a:p>
        </p:txBody>
      </p:sp>
    </p:spTree>
    <p:extLst>
      <p:ext uri="{BB962C8B-B14F-4D97-AF65-F5344CB8AC3E}">
        <p14:creationId xmlns:p14="http://schemas.microsoft.com/office/powerpoint/2010/main" val="3979648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CA32C4-9F75-4290-925D-A5792B88F419}"/>
              </a:ext>
            </a:extLst>
          </p:cNvPr>
          <p:cNvSpPr txBox="1"/>
          <p:nvPr/>
        </p:nvSpPr>
        <p:spPr>
          <a:xfrm>
            <a:off x="762000" y="718278"/>
            <a:ext cx="10856259" cy="5306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200025" indent="359410" algn="l">
              <a:lnSpc>
                <a:spcPct val="98000"/>
              </a:lnSpc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 раздел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общее содержание Программы, обеспечивающее полноценное развитие личности детей.</a:t>
            </a:r>
          </a:p>
          <a:p>
            <a:pPr marL="69850" marR="200025" indent="359410" algn="l">
              <a:lnSpc>
                <a:spcPct val="98000"/>
              </a:lnSpc>
              <a:spcBef>
                <a:spcPts val="30"/>
              </a:spcBef>
              <a:spcAft>
                <a:spcPts val="0"/>
              </a:spcAft>
              <a:tabLst>
                <a:tab pos="1322705" algn="l"/>
                <a:tab pos="1987550" algn="l"/>
                <a:tab pos="2289175" algn="l"/>
                <a:tab pos="3322955" algn="l"/>
                <a:tab pos="3844290" algn="l"/>
                <a:tab pos="4088130" algn="l"/>
                <a:tab pos="4649470" algn="l"/>
                <a:tab pos="5716270" algn="l"/>
              </a:tabLst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состоит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формируемой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участниками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 отношений (вариативная часть).</a:t>
            </a:r>
          </a:p>
          <a:p>
            <a:pPr marL="69850" marR="200025" indent="359410" algn="l">
              <a:lnSpc>
                <a:spcPct val="98000"/>
              </a:lnSpc>
              <a:spcBef>
                <a:spcPts val="30"/>
              </a:spcBef>
              <a:spcAft>
                <a:spcPts val="0"/>
              </a:spcAft>
            </a:pP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Обязательная</a:t>
            </a:r>
            <a:r>
              <a:rPr lang="ru-RU" sz="1800" b="1" i="1" u="sng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</a:t>
            </a:r>
            <a:r>
              <a:rPr lang="ru-RU" sz="1800" b="1" i="1" u="sng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18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</a:t>
            </a:r>
            <a:r>
              <a:rPr lang="ru-RU" sz="18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комплексность</a:t>
            </a:r>
            <a:r>
              <a:rPr lang="ru-RU" sz="18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подхода,</a:t>
            </a:r>
            <a:r>
              <a:rPr lang="ru-RU" sz="18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обеспечивая</a:t>
            </a:r>
            <a:r>
              <a:rPr lang="ru-RU" sz="18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детей в пяти образовательных областях.</a:t>
            </a:r>
          </a:p>
          <a:p>
            <a:pPr lvl="0" algn="l">
              <a:lnSpc>
                <a:spcPts val="1355"/>
              </a:lnSpc>
              <a:buSzPts val="1200"/>
              <a:tabLst>
                <a:tab pos="431800" algn="l"/>
              </a:tabLst>
            </a:pPr>
            <a:endParaRPr lang="ru-RU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6055" indent="271145" algn="just"/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"Социально-коммуникативное развитие"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направлена на: усвоение и присвоение норм, правил поведения и морально-нравственных ценностей, принятых в российском обществе; развитие общения ребенка со взрослыми и сверстниками, формирование готовности к совместной деятельности и сотрудничеству; формирование у ребенка основ гражданственности и патриотизма, уважительного отношения и чувства принадлежности к своей семье,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сообществу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Организации,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региону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проживания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стране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целом;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эмоциональной отзывчивости и сопереживания, социального и эмоционального интеллекта, воспитание гуманных чувств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отношений; развитие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самостоятельности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инициативности, планирования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регуляции ребенком собственных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действий;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позитивных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установок к различным видам труда и творчества;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 социальной навигации и безопасного поведения в быту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природе, социуме и медиапространстве (цифровой среде).</a:t>
            </a:r>
          </a:p>
          <a:p>
            <a:pPr marL="69850" marR="186055" indent="27114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756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2A0F0C-79F0-4010-A308-E5F827F2566F}"/>
              </a:ext>
            </a:extLst>
          </p:cNvPr>
          <p:cNvSpPr txBox="1"/>
          <p:nvPr/>
        </p:nvSpPr>
        <p:spPr>
          <a:xfrm>
            <a:off x="708212" y="859932"/>
            <a:ext cx="1086074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6055" indent="271145" algn="just">
              <a:spcBef>
                <a:spcPts val="35"/>
              </a:spcBef>
              <a:spcAft>
                <a:spcPts val="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"Познавательное развитие"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направлена на: развитие любознательности, интереса и мотивации к познавательной деятельности; освоение сенсорных эталонов и перцептивных (обследовательских) действий, развитие поисковых исследовательских умений, мыслительных операций, воображения и способности к творческому преобразованию объектов познания, становление сознания;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целостной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картины мира, представлений об объектах окружающего мира, их свойствах и отношениях; формирование основ экологической культуры, знаний об особенностях и многообразии природы Родного края и различных континентов, о взаимосвязях внутри природных сообществ и роли человека в природе, правилах поведения в природной среде, воспитание гуманного отношения к при-роде; формирование представлений о себе и ближайшем социальном окружении, культурно-исторических событиях, традициях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социокультурных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ценностях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малой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родины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Отечества,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многообразии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стран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народов мира;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количестве, числе,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счете,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величине,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геометрических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фигурах, пространстве, времени, математических зависимостях и отношениях этих категорий, овладение логико-математическими способами их познания; формирование представлений о цифровых средствах познания окружающего мира, способах их безопасного использования.</a:t>
            </a:r>
          </a:p>
          <a:p>
            <a:pPr marL="69850" marR="186055" indent="271145" algn="just">
              <a:spcBef>
                <a:spcPts val="35"/>
              </a:spcBef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3040" indent="271145" algn="just"/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"Речевое развитие"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включает: владение речью как средством коммуникации, познания и самовыражения; формирование правильного звукопроизношения; развитие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звуковой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интонационной культуры речи;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фонематического слуха;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обогащение активного и пассивного словарного запаса; развитие грамматически правильной и связной речи (диалогической и монологической); ознакомление с литературными произведениями различных жанров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(фольклор,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художественная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познавательная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литература), формирование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осмысленного восприятия; развитие речевого творчества; формирование предпосылок к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обучению грамоте.</a:t>
            </a:r>
          </a:p>
        </p:txBody>
      </p:sp>
    </p:spTree>
    <p:extLst>
      <p:ext uri="{BB962C8B-B14F-4D97-AF65-F5344CB8AC3E}">
        <p14:creationId xmlns:p14="http://schemas.microsoft.com/office/powerpoint/2010/main" val="2949457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AB4937-3277-4C65-BA14-1AA929283227}"/>
              </a:ext>
            </a:extLst>
          </p:cNvPr>
          <p:cNvSpPr txBox="1"/>
          <p:nvPr/>
        </p:nvSpPr>
        <p:spPr>
          <a:xfrm>
            <a:off x="663388" y="551289"/>
            <a:ext cx="10865223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2880" indent="271145" algn="just">
              <a:spcBef>
                <a:spcPts val="15"/>
              </a:spcBef>
              <a:spcAft>
                <a:spcPts val="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"Художественно-эстетическое развитие"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предполагает: развитие предпосылок ценностно-смыслового восприятия и понимания мира природы и произведений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искусства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(словесного,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музыкального,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изобразительного);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эстетического и эмоционально-нравственного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окружающему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миру, воспитание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эстетического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вкуса; формирование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элементарных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(музы-ка,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живопись,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театр,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народное искусство и другое); формирование художественных умений и навыков в разных видах деятельности (рисовании, лепке, аппликации, художественном конструировании, пении, игре на детских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музыкальных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инструментах, музыкально-ритмических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движениях, словесном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творчестве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другое); освоение разнообразных средств художественной вы-разительности в различных видах искусства; реализацию художественно-творческих способностей ребенка в повседневной жизни и различных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досуговой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(праздники,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развлечения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другое);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поддержку самостоятельной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творческой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 (изобразительной,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конструктивной,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музыкальной, художественно-речевой, театрализованной и другое).</a:t>
            </a:r>
          </a:p>
          <a:p>
            <a:pPr marL="69850" marR="186055" indent="271145" algn="just"/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область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"Физическое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развитие"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предусматривает: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приобретение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ребенком двигательного опыта в различных видах деятельности детей, развитие психофизических качеств (быстрота, сила, ловкость, выносливость, гибкость), координационных способностей, крупных групп мышц и мелкой моторики; формирование опорно-двигательного аппарата, развитие равновесия,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глазомера,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ориентировки в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пространстве;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овладение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движениями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(метание, ползание, лазанье, ходьба, бег, прыжки); обучение общеразвивающим упражнениям, музыкально- ритмическим движениям, подвижным играм, спортивным упражнениям и элементам спортивных игр (баскетбол, футбол, хоккей, бадминтон, настольный теннис, городки, кегли и другое); воспитание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нравственно-волевых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(воля,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смелость,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выдержка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другое);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интереса к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различным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видам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гордости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выдающиеся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российских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спортсменов; при-общение к здоровому образу жизни и активному отдыху, формирование представлений о здоровье, способах его сохранения и укрепления, правилах безопасного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разных видах двигательной деятельности, воспитание бережного отношения к своему здоровью и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здоровью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окружающих.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817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674354-D607-45C0-A88E-B6FEFC96EF57}"/>
              </a:ext>
            </a:extLst>
          </p:cNvPr>
          <p:cNvSpPr txBox="1"/>
          <p:nvPr/>
        </p:nvSpPr>
        <p:spPr>
          <a:xfrm>
            <a:off x="779930" y="820742"/>
            <a:ext cx="10775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9865" indent="271145" algn="just">
              <a:lnSpc>
                <a:spcPct val="10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задач образовательных областей предусмотрена как в обязательной части Программы, так и в 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части, формируемой участниками образовательных</a:t>
            </a:r>
            <a:r>
              <a:rPr lang="ru-RU" sz="1800" b="1" i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</a:t>
            </a:r>
            <a:r>
              <a:rPr lang="ru-RU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55406E1-3AD7-43ED-B328-C715144DDB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884869"/>
              </p:ext>
            </p:extLst>
          </p:nvPr>
        </p:nvGraphicFramePr>
        <p:xfrm>
          <a:off x="1045676" y="1742459"/>
          <a:ext cx="10133312" cy="399495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14518">
                  <a:extLst>
                    <a:ext uri="{9D8B030D-6E8A-4147-A177-3AD203B41FA5}">
                      <a16:colId xmlns:a16="http://schemas.microsoft.com/office/drawing/2014/main" val="808444551"/>
                    </a:ext>
                  </a:extLst>
                </a:gridCol>
                <a:gridCol w="6718794">
                  <a:extLst>
                    <a:ext uri="{9D8B030D-6E8A-4147-A177-3AD203B41FA5}">
                      <a16:colId xmlns:a16="http://schemas.microsoft.com/office/drawing/2014/main" val="3844403415"/>
                    </a:ext>
                  </a:extLst>
                </a:gridCol>
              </a:tblGrid>
              <a:tr h="655320">
                <a:tc gridSpan="2">
                  <a:txBody>
                    <a:bodyPr/>
                    <a:lstStyle/>
                    <a:p>
                      <a:pPr marL="1188720">
                        <a:lnSpc>
                          <a:spcPts val="1365"/>
                        </a:lnSpc>
                      </a:pPr>
                      <a:endParaRPr lang="ru-RU" sz="16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8720">
                        <a:lnSpc>
                          <a:spcPts val="1365"/>
                        </a:lnSpc>
                      </a:pP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Часть,</a:t>
                      </a:r>
                      <a:r>
                        <a:rPr lang="ru-RU" sz="1600" b="1" i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формируемая</a:t>
                      </a:r>
                      <a:r>
                        <a:rPr lang="ru-RU" sz="1600" b="1" i="1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участниками</a:t>
                      </a:r>
                      <a:r>
                        <a:rPr lang="ru-RU" sz="1600" b="1" i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</a:t>
                      </a:r>
                      <a:r>
                        <a:rPr lang="ru-RU" sz="1600" b="1" i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85176"/>
                  </a:ext>
                </a:extLst>
              </a:tr>
              <a:tr h="666024">
                <a:tc>
                  <a:txBody>
                    <a:bodyPr/>
                    <a:lstStyle/>
                    <a:p>
                      <a:pPr marL="822960" marR="56515" indent="-168275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endParaRPr lang="ru-RU" sz="1600" b="0" i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22960" marR="56515" indent="-168275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области</a:t>
                      </a:r>
                      <a:endParaRPr lang="ru-RU" sz="16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1705">
                        <a:lnSpc>
                          <a:spcPts val="1365"/>
                        </a:lnSpc>
                      </a:pPr>
                      <a:endParaRPr lang="ru-RU" sz="16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41705">
                        <a:lnSpc>
                          <a:spcPts val="1365"/>
                        </a:lnSpc>
                      </a:pPr>
                      <a:r>
                        <a:rPr lang="ru-RU" sz="16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Используемые</a:t>
                      </a:r>
                      <a:r>
                        <a:rPr lang="ru-RU" sz="1600" b="0" i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парциальны</a:t>
                      </a:r>
                      <a:r>
                        <a:rPr lang="ru-RU" sz="1600" b="0" i="1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6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061007"/>
                  </a:ext>
                </a:extLst>
              </a:tr>
              <a:tr h="1336805">
                <a:tc>
                  <a:txBody>
                    <a:bodyPr/>
                    <a:lstStyle/>
                    <a:p>
                      <a:pPr marL="72390" marR="56515" indent="359410">
                        <a:tabLst>
                          <a:tab pos="2076450" algn="l"/>
                        </a:tabLst>
                      </a:pPr>
                      <a:endParaRPr lang="ru-RU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 marR="56515" indent="359410">
                        <a:tabLst>
                          <a:tab pos="2076450" algn="l"/>
                        </a:tabLst>
                      </a:pP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 коммуникативное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художественно-эстетическое /</a:t>
                      </a:r>
                    </a:p>
                    <a:p>
                      <a:pPr marL="72390">
                        <a:lnSpc>
                          <a:spcPts val="1345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познавательное</a:t>
                      </a:r>
                      <a:r>
                        <a:rPr lang="ru-RU" sz="16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9260">
                        <a:lnSpc>
                          <a:spcPts val="1320"/>
                        </a:lnSpc>
                      </a:pP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29260">
                        <a:lnSpc>
                          <a:spcPts val="1320"/>
                        </a:lnSpc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Севрюкова</a:t>
                      </a:r>
                      <a:r>
                        <a:rPr lang="ru-RU" sz="1600" i="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Н.В.</a:t>
                      </a:r>
                      <a:r>
                        <a:rPr lang="ru-RU" sz="1600" i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</a:t>
                      </a:r>
                      <a:r>
                        <a:rPr lang="ru-RU" sz="1600" i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</a:t>
                      </a: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0">
                        <a:lnSpc>
                          <a:spcPct val="98000"/>
                        </a:lnSpc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«Достояние</a:t>
                      </a:r>
                      <a:r>
                        <a:rPr lang="ru-RU" sz="1600" i="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России.</a:t>
                      </a:r>
                      <a:r>
                        <a:rPr lang="ru-RU" sz="1600" i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Народные</a:t>
                      </a:r>
                      <a:r>
                        <a:rPr lang="ru-RU" sz="1600" i="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художественные</a:t>
                      </a:r>
                      <a:r>
                        <a:rPr lang="ru-RU" sz="1600" i="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промыслы».</a:t>
                      </a:r>
                      <a:r>
                        <a:rPr lang="ru-RU" sz="1600" i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Национальный союз народных </a:t>
                      </a:r>
                      <a:r>
                        <a:rPr lang="ru-RU" sz="1600" i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художественныхпромыслов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076051"/>
                  </a:ext>
                </a:extLst>
              </a:tr>
              <a:tr h="1336805">
                <a:tc>
                  <a:txBody>
                    <a:bodyPr/>
                    <a:lstStyle/>
                    <a:p>
                      <a:pPr marL="72390" marR="56515" indent="359410">
                        <a:lnSpc>
                          <a:spcPct val="96000"/>
                        </a:lnSpc>
                      </a:pPr>
                      <a:endParaRPr lang="ru-RU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 marR="56515" indent="359410">
                        <a:lnSpc>
                          <a:spcPct val="96000"/>
                        </a:lnSpc>
                      </a:pP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эстетическое</a:t>
                      </a:r>
                      <a:r>
                        <a:rPr lang="ru-RU" sz="16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34290" indent="359410"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0" marR="34290" indent="359410"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Лыкова И.А. «Цветные ладошки». Парциальная программа</a:t>
                      </a:r>
                      <a:r>
                        <a:rPr lang="ru-RU" sz="1600" i="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художественно-эстетического</a:t>
                      </a:r>
                      <a:r>
                        <a:rPr lang="ru-RU" sz="1600" i="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</a:t>
                      </a:r>
                      <a:r>
                        <a:rPr lang="ru-RU" sz="1600" i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r>
                        <a:rPr lang="ru-RU" sz="1600" i="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2-7 лет в изобразительной деятельности (формирование</a:t>
                      </a:r>
                    </a:p>
                    <a:p>
                      <a:pPr marL="69850">
                        <a:lnSpc>
                          <a:spcPts val="1320"/>
                        </a:lnSpc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эстетического</a:t>
                      </a:r>
                      <a:r>
                        <a:rPr lang="ru-RU" sz="1600" i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отношения</a:t>
                      </a:r>
                      <a:r>
                        <a:rPr lang="ru-RU" sz="1600" i="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600" i="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миру</a:t>
                      </a: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491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446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00AA22-E25A-4BA7-A542-1CC6457A6B41}"/>
              </a:ext>
            </a:extLst>
          </p:cNvPr>
          <p:cNvSpPr txBox="1"/>
          <p:nvPr/>
        </p:nvSpPr>
        <p:spPr>
          <a:xfrm>
            <a:off x="815789" y="800026"/>
            <a:ext cx="10560422" cy="585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Вариативная часть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 развитие детей в познавательной, социально- коммуникативной и художественно-эстетической образовательных областях.</a:t>
            </a:r>
          </a:p>
          <a:p>
            <a:pPr marL="69850" marR="183515" indent="17970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деятельность в группах компенсирующей направленности осуществляется по Адаптированной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программе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(далее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АОП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ДО)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 с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ограниченными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возможностями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(ОВЗ):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тяжелыми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нарушениями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(ТНР)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задержкой психического развития (ЗПР), разработанной в соответствии с Федеральным государственным образовательным стандартом дошкольного образования, утвержденном приказом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 образования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науки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РФ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17.10.2013г.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№1155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изменениями,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внесенными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приказомМинистерства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просвещения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РФ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08.11.2022г.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№955,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Федеральной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адаптированной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программой дошкольного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(далее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ФАОП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ДО),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утверждённым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приказом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просвещения РФ от 24.11.2022г. №1022.</a:t>
            </a:r>
          </a:p>
          <a:p>
            <a:pPr marL="69850" marR="196850" indent="179705" algn="just">
              <a:lnSpc>
                <a:spcPct val="96000"/>
              </a:lnSpc>
              <a:spcBef>
                <a:spcPts val="2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АОП ДО для детей с ТНР и АОП ДО для детей с ЗПР реализуются в старших дошкольных группах компенсирующей направленности: старшая группа (5 – 6 лет) и подготовительная к школе группа (6 – 7 лет).</a:t>
            </a:r>
          </a:p>
          <a:p>
            <a:pPr marL="69850" marR="187325" indent="359410" algn="just">
              <a:spcBef>
                <a:spcPts val="645"/>
              </a:spcBef>
              <a:spcAft>
                <a:spcPts val="0"/>
              </a:spcAft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 раздел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содержит описание материально-технического обеспечения Программы, включает распорядок и режим дня, особенности организации предметно- пространственной среды, особенности взаимодействия педагогического коллектива с семьями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воспитанников.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indent="359410" algn="l">
              <a:spcBef>
                <a:spcPts val="125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69850" marR="196850" indent="179705" algn="just">
              <a:lnSpc>
                <a:spcPct val="96000"/>
              </a:lnSpc>
              <a:spcBef>
                <a:spcPts val="20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113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6FA12D-27BA-4BFB-B086-1C5697CD5793}"/>
              </a:ext>
            </a:extLst>
          </p:cNvPr>
          <p:cNvSpPr txBox="1"/>
          <p:nvPr/>
        </p:nvSpPr>
        <p:spPr>
          <a:xfrm>
            <a:off x="905436" y="604476"/>
            <a:ext cx="10605247" cy="564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3515" indent="359410" algn="ctr">
              <a:lnSpc>
                <a:spcPct val="98000"/>
              </a:lnSpc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 взаимодействия педагогического коллектива с семьями </a:t>
            </a:r>
            <a:r>
              <a:rPr lang="ru-RU" sz="16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воспитанников</a:t>
            </a:r>
            <a:endParaRPr lang="ru-RU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8120" indent="271145" algn="just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Главными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целями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 педагогического коллектива ДОУ с семьями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 дошкольного возраста являются:</a:t>
            </a:r>
          </a:p>
          <a:p>
            <a:pPr marL="742950" marR="186690" lvl="1" indent="-285750" algn="just">
              <a:spcBef>
                <a:spcPts val="56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96837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образования, охраны и укрепления здоровья детей младенческого, дошкольного возраста;</a:t>
            </a:r>
          </a:p>
          <a:p>
            <a:pPr marL="742950" marR="203835" lvl="1" indent="-285750" algn="just">
              <a:lnSpc>
                <a:spcPct val="96000"/>
              </a:lnSpc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96837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 единства подходов к воспитанию и обучению детей в условиях ДОУ и семьи; повышение воспитательного потенциала семьи.</a:t>
            </a:r>
          </a:p>
          <a:p>
            <a:pPr marL="69850" marR="202565" indent="271145" algn="just">
              <a:lnSpc>
                <a:spcPct val="98000"/>
              </a:lnSpc>
              <a:spcBef>
                <a:spcPts val="610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 деятельность должна дополнять, поддерживать и тактично направлять воспитательные действия родителей (законных представителей) детей дошкольного возраста.</a:t>
            </a:r>
          </a:p>
          <a:p>
            <a:pPr marL="69850" indent="359410" algn="just">
              <a:spcBef>
                <a:spcPts val="615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этих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должно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осуществляться через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600" b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95580" lvl="0" indent="-342900" algn="just">
              <a:spcBef>
                <a:spcPts val="59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4419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 родителей (законных представителей) и общественности относительно целей ДО, общих для всего образовательного пространства Российской Федерации, о мерах господдержки семьям, имеющим детей дошкольного возраста, а также об образовательной программе, реализуемой в ДОУ;</a:t>
            </a:r>
          </a:p>
          <a:p>
            <a:pPr marL="342900" lvl="0" indent="-342900" algn="just">
              <a:spcBef>
                <a:spcPts val="60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32130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просвещение</a:t>
            </a:r>
            <a:r>
              <a:rPr lang="ru-RU" sz="1600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</a:t>
            </a:r>
            <a:r>
              <a:rPr lang="ru-RU" sz="16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(законных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представителей),</a:t>
            </a:r>
            <a:r>
              <a:rPr lang="ru-RU" sz="16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</a:t>
            </a:r>
            <a:r>
              <a:rPr lang="ru-RU" sz="1600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6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правовой,</a:t>
            </a:r>
            <a:r>
              <a:rPr lang="ru-RU" sz="1600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психолого-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педагогической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компетентности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вопросах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охраны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укрепления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98755" lvl="0" indent="-342900" algn="just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1371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способствование развитию ответственного 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осознанного родительства как базовой основы благополучия семьи;</a:t>
            </a:r>
          </a:p>
          <a:p>
            <a:pPr marL="342900" marR="193675" lvl="0" indent="-342900" algn="just">
              <a:spcBef>
                <a:spcPts val="54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01650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партнёрских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 с родителями (законными представителями) детей дошкольного возраста для решения образовательных задач;</a:t>
            </a:r>
          </a:p>
          <a:p>
            <a:pPr marL="342900" lvl="0" indent="-342900" algn="just">
              <a:spcBef>
                <a:spcPts val="64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08000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вовлечение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(законных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представителей)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образовательный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процесс.</a:t>
            </a:r>
            <a:endParaRPr lang="ru-RU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63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6C9CF9-B39E-41AE-946E-72EFD71669FA}"/>
              </a:ext>
            </a:extLst>
          </p:cNvPr>
          <p:cNvSpPr txBox="1"/>
          <p:nvPr/>
        </p:nvSpPr>
        <p:spPr>
          <a:xfrm>
            <a:off x="690282" y="884457"/>
            <a:ext cx="10811436" cy="5089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95580" indent="271145" algn="just">
              <a:lnSpc>
                <a:spcPct val="98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Построение взаимодействия с родителями (законными представителями) должно придерживаться следующих </a:t>
            </a:r>
            <a:r>
              <a:rPr lang="ru-RU" sz="1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принципов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marR="190500" lvl="0" indent="-342900" algn="just">
              <a:spcBef>
                <a:spcPts val="57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16890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приоритет семьи в воспитании, обучении и развитии ребёнка: в соответствии с Законом об образовании у родителей (законных представителей) обучающихся не только есть преимущественное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</a:t>
            </a:r>
            <a:r>
              <a:rPr lang="ru-RU" sz="15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детей,</a:t>
            </a:r>
            <a:r>
              <a:rPr lang="ru-RU" sz="15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именно</a:t>
            </a:r>
            <a:r>
              <a:rPr lang="ru-RU" sz="15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обязаны</a:t>
            </a:r>
            <a:r>
              <a:rPr lang="ru-RU" sz="15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заложить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физического, нравственного и интеллектуального развития личности ребёнка;</a:t>
            </a:r>
          </a:p>
          <a:p>
            <a:pPr marL="342900" marR="186690" lvl="0" indent="-342900" algn="just">
              <a:spcBef>
                <a:spcPts val="60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28955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открытость: для родителей (законных представителей) должна быть доступна актуальная информация об особенностях пребывания ребёнка в группе; каждому из родителей (законных представителей) должен быть предоставлен свободный доступ в ДОУ; между педагогами и родителями (законными представителями) необходим обмен информацией об особенностях развития ребёнка в ДОУ и семье;</a:t>
            </a:r>
          </a:p>
          <a:p>
            <a:pPr marL="342900" marR="193040" lvl="0" indent="-342900" algn="just">
              <a:spcBef>
                <a:spcPts val="64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53720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взаимное доверие, уважение и доброжелательность во взаимоотношениях педагогов и родителей (законных представителей): при взаимодействии педагогу необходимо придерживаться этики</a:t>
            </a:r>
            <a:r>
              <a:rPr lang="ru-RU" sz="15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культурных</a:t>
            </a:r>
            <a:r>
              <a:rPr lang="ru-RU" sz="15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</a:t>
            </a:r>
            <a:r>
              <a:rPr lang="ru-RU" sz="15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общения,</a:t>
            </a:r>
            <a:r>
              <a:rPr lang="ru-RU" sz="15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проявлять позитивный</a:t>
            </a:r>
            <a:r>
              <a:rPr lang="ru-RU" sz="15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настрой</a:t>
            </a:r>
            <a:r>
              <a:rPr lang="ru-RU" sz="15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общение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сотрудничество с родителями (законными представителями); важно этично и разумно использовать полученную информацию как со стороны педагогов, так и со стороны родителей (законных представителей) в интересах детей;</a:t>
            </a:r>
          </a:p>
          <a:p>
            <a:pPr marL="342900" marR="183515" lvl="0" indent="-342900" algn="just">
              <a:spcBef>
                <a:spcPts val="60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93090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индивидуально-дифференцированный подход к каждой семье: при взаимодействии необходимо учитывать особенности семейного воспитания, потребности родителей (законных представителей) в отношении образования ребёнка, отношение к педагогу и ДОУ, проводимым мероприятиям; возможности включения родителей (законных представителей) в совместное решение образовательных задач;</a:t>
            </a:r>
          </a:p>
          <a:p>
            <a:pPr marL="342900" marR="189230" lvl="0" indent="-342900" algn="just">
              <a:spcBef>
                <a:spcPts val="59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47370" algn="l"/>
              </a:tabLst>
            </a:pPr>
            <a:r>
              <a:rPr lang="ru-RU" sz="15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возрастосообразность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при планировании и осуществлении взаимодействия необходимо учитывать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ребёнка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родителями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представителями), прежде всего, с матерью (преимущественно для детей младенческого и раннего возраста), обусловленные возрастными особенностями развития детей.</a:t>
            </a:r>
          </a:p>
        </p:txBody>
      </p:sp>
    </p:spTree>
    <p:extLst>
      <p:ext uri="{BB962C8B-B14F-4D97-AF65-F5344CB8AC3E}">
        <p14:creationId xmlns:p14="http://schemas.microsoft.com/office/powerpoint/2010/main" val="3067704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8FF77E-08B3-4EB7-A325-F2805BA6352F}"/>
              </a:ext>
            </a:extLst>
          </p:cNvPr>
          <p:cNvSpPr txBox="1"/>
          <p:nvPr/>
        </p:nvSpPr>
        <p:spPr>
          <a:xfrm>
            <a:off x="717177" y="766953"/>
            <a:ext cx="10775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90500" indent="359410" algn="just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педагогического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коллектива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ДОУ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построению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родителями (законными представителями) обучающихся осуществляется по нескольким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направлениям: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9C2B38A-0817-48D2-80FA-CB2B289DF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61123"/>
              </p:ext>
            </p:extLst>
          </p:nvPr>
        </p:nvGraphicFramePr>
        <p:xfrm>
          <a:off x="1108429" y="1639346"/>
          <a:ext cx="9873337" cy="27533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9979">
                  <a:extLst>
                    <a:ext uri="{9D8B030D-6E8A-4147-A177-3AD203B41FA5}">
                      <a16:colId xmlns:a16="http://schemas.microsoft.com/office/drawing/2014/main" val="3061561562"/>
                    </a:ext>
                  </a:extLst>
                </a:gridCol>
                <a:gridCol w="2081501">
                  <a:extLst>
                    <a:ext uri="{9D8B030D-6E8A-4147-A177-3AD203B41FA5}">
                      <a16:colId xmlns:a16="http://schemas.microsoft.com/office/drawing/2014/main" val="3525388377"/>
                    </a:ext>
                  </a:extLst>
                </a:gridCol>
                <a:gridCol w="7401857">
                  <a:extLst>
                    <a:ext uri="{9D8B030D-6E8A-4147-A177-3AD203B41FA5}">
                      <a16:colId xmlns:a16="http://schemas.microsoft.com/office/drawing/2014/main" val="3071920069"/>
                    </a:ext>
                  </a:extLst>
                </a:gridCol>
              </a:tblGrid>
              <a:tr h="1056246">
                <a:tc>
                  <a:txBody>
                    <a:bodyPr/>
                    <a:lstStyle/>
                    <a:p>
                      <a:pPr marL="10795" algn="ctr">
                        <a:lnSpc>
                          <a:spcPts val="1340"/>
                        </a:lnSpc>
                      </a:pPr>
                      <a:r>
                        <a:rPr lang="ru-RU" sz="12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/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Диагностико- аналитическое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marR="53340" indent="292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и анализ данных о семье каждого обучающегося, её запросах в отношении охраны здоровья и развития ребёнка; об уровне психолого-педагогической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(законных представителей); а также планирование работы с семьей с учётом результатов проведенного анализа; согласование воспитательных задач.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884567"/>
                  </a:ext>
                </a:extLst>
              </a:tr>
              <a:tr h="1697114">
                <a:tc>
                  <a:txBody>
                    <a:bodyPr/>
                    <a:lstStyle/>
                    <a:p>
                      <a:pPr marL="10795" algn="ctr">
                        <a:lnSpc>
                          <a:spcPts val="1340"/>
                        </a:lnSpc>
                      </a:pPr>
                      <a:r>
                        <a:rPr lang="ru-RU" sz="12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96000"/>
                        </a:lnSpc>
                      </a:pP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Просветительское направление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marR="57785" indent="292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Просвещение родителей (законных представителей) по вопросам особенностей психофизиологического и психического развития детей дошкольного возраста; выбора эффективных методов обучения и воспитания детей определенного возраста; ознакомление с актуальной информацией о государственной политике в области ДО, включая информирование о мерах господдержки семьям с детьми дошкольного возраста; информирование об особенностях реализуемой в ДОУ образовательной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программы;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условиях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пребывания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ребёнка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группе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ДОУ; содержании и методах образовательной работы с детьми.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429125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76B211E-407C-4B66-9A4C-32E0379AD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23899"/>
              </p:ext>
            </p:extLst>
          </p:nvPr>
        </p:nvGraphicFramePr>
        <p:xfrm>
          <a:off x="1108429" y="4392706"/>
          <a:ext cx="9873337" cy="149710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9979">
                  <a:extLst>
                    <a:ext uri="{9D8B030D-6E8A-4147-A177-3AD203B41FA5}">
                      <a16:colId xmlns:a16="http://schemas.microsoft.com/office/drawing/2014/main" val="582862347"/>
                    </a:ext>
                  </a:extLst>
                </a:gridCol>
                <a:gridCol w="2081500">
                  <a:extLst>
                    <a:ext uri="{9D8B030D-6E8A-4147-A177-3AD203B41FA5}">
                      <a16:colId xmlns:a16="http://schemas.microsoft.com/office/drawing/2014/main" val="1229350380"/>
                    </a:ext>
                  </a:extLst>
                </a:gridCol>
                <a:gridCol w="7401858">
                  <a:extLst>
                    <a:ext uri="{9D8B030D-6E8A-4147-A177-3AD203B41FA5}">
                      <a16:colId xmlns:a16="http://schemas.microsoft.com/office/drawing/2014/main" val="1630876763"/>
                    </a:ext>
                  </a:extLst>
                </a:gridCol>
              </a:tblGrid>
              <a:tr h="1497106">
                <a:tc>
                  <a:txBody>
                    <a:bodyPr/>
                    <a:lstStyle/>
                    <a:p>
                      <a:pPr marL="72390">
                        <a:lnSpc>
                          <a:spcPts val="1315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96000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marR="59055" indent="292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Консультирование родителей (законных представителей) по вопросам их взаимодействия с ребёнком, преодоления возникающих проблем воспитания и обучения детей, в том числе с ООП в условиях семьи; особенностей поведения и взаимодействия ребёнка со сверстниками и педагогом; возникающих проблемных ситуациях; способам воспитания и построения продуктивного взаимодействия с детьми</a:t>
                      </a:r>
                      <a:r>
                        <a:rPr lang="ru-RU" sz="1400" spc="3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дошкольного</a:t>
                      </a:r>
                      <a:r>
                        <a:rPr lang="ru-RU" sz="1400" spc="3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возраста;</a:t>
                      </a:r>
                      <a:r>
                        <a:rPr lang="ru-RU" sz="1400" spc="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способам</a:t>
                      </a:r>
                      <a:r>
                        <a:rPr lang="ru-RU" sz="1400" spc="3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</a:t>
                      </a:r>
                      <a:r>
                        <a:rPr lang="ru-RU" sz="1400" spc="3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3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участия</a:t>
                      </a:r>
                      <a:r>
                        <a:rPr lang="ru-RU" sz="1400" spc="3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детских</a:t>
                      </a:r>
                      <a:r>
                        <a:rPr lang="ru-RU" sz="14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деятельностях,</a:t>
                      </a:r>
                      <a:r>
                        <a:rPr lang="ru-RU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образовательном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процессе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другому.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399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791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BF9A09-A935-43EE-A461-493BD4464DCB}"/>
              </a:ext>
            </a:extLst>
          </p:cNvPr>
          <p:cNvSpPr txBox="1"/>
          <p:nvPr/>
        </p:nvSpPr>
        <p:spPr>
          <a:xfrm>
            <a:off x="582706" y="616618"/>
            <a:ext cx="10954870" cy="635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9865" indent="271145" algn="just">
              <a:lnSpc>
                <a:spcPct val="98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Особое внимание в просветительской деятельности ДОУ уделяется повышению уровня компетентности родителей (законных представителей) в вопросах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здоровьесбережения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ребёнка.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ED6A8A5-A670-457E-958E-70BC4BF00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53650"/>
              </p:ext>
            </p:extLst>
          </p:nvPr>
        </p:nvGraphicFramePr>
        <p:xfrm>
          <a:off x="904171" y="1393274"/>
          <a:ext cx="10328605" cy="437400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14551">
                  <a:extLst>
                    <a:ext uri="{9D8B030D-6E8A-4147-A177-3AD203B41FA5}">
                      <a16:colId xmlns:a16="http://schemas.microsoft.com/office/drawing/2014/main" val="4131853861"/>
                    </a:ext>
                  </a:extLst>
                </a:gridCol>
                <a:gridCol w="9614054">
                  <a:extLst>
                    <a:ext uri="{9D8B030D-6E8A-4147-A177-3AD203B41FA5}">
                      <a16:colId xmlns:a16="http://schemas.microsoft.com/office/drawing/2014/main" val="3439799077"/>
                    </a:ext>
                  </a:extLst>
                </a:gridCol>
              </a:tblGrid>
              <a:tr h="208294">
                <a:tc gridSpan="2">
                  <a:txBody>
                    <a:bodyPr/>
                    <a:lstStyle/>
                    <a:p>
                      <a:pPr marL="72390" algn="ctr">
                        <a:lnSpc>
                          <a:spcPts val="1295"/>
                        </a:lnSpc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 algn="ctr">
                        <a:lnSpc>
                          <a:spcPts val="1295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400" b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просветительской</a:t>
                      </a:r>
                      <a:r>
                        <a:rPr lang="ru-RU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1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вопросах</a:t>
                      </a:r>
                      <a:r>
                        <a:rPr lang="ru-RU" sz="1400" b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здоровьесбережения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ребёнка</a:t>
                      </a:r>
                    </a:p>
                    <a:p>
                      <a:pPr marL="72390" algn="ctr">
                        <a:lnSpc>
                          <a:spcPts val="1295"/>
                        </a:lnSpc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16628"/>
                  </a:ext>
                </a:extLst>
              </a:tr>
              <a:tr h="1096808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4770" indent="29591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4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факторах,</a:t>
                      </a: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положительно</a:t>
                      </a:r>
                      <a:r>
                        <a:rPr lang="ru-RU" sz="14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влияющих</a:t>
                      </a:r>
                      <a:r>
                        <a:rPr lang="ru-RU" sz="14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физическое</a:t>
                      </a:r>
                      <a:r>
                        <a:rPr lang="ru-RU" sz="14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психическое здоровье ребёнка (рациональная организация режима дня ребёнка, правильное питание в семье, закаливание, организация двигательной активности, благоприятный психологический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микроклимат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спокойное</a:t>
                      </a:r>
                      <a:r>
                        <a:rPr lang="ru-RU" sz="1400" spc="1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ребёнком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другое),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  <a:p>
                      <a:pPr marL="69215" marR="30734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действии негативных факторов (переохлаждение, перегревание, перекармливание и другое), наносящих непоправимый вред здоровью ребёнка.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308293"/>
                  </a:ext>
                </a:extLst>
              </a:tr>
              <a:tr h="863922">
                <a:tc>
                  <a:txBody>
                    <a:bodyPr/>
                    <a:lstStyle/>
                    <a:p>
                      <a:pPr marL="11811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71120" indent="295910">
                        <a:lnSpc>
                          <a:spcPct val="98000"/>
                        </a:lnSpc>
                        <a:spcAft>
                          <a:spcPts val="0"/>
                        </a:spcAft>
                        <a:tabLst>
                          <a:tab pos="1341120" algn="l"/>
                          <a:tab pos="2524125" algn="l"/>
                          <a:tab pos="3356610" algn="l"/>
                          <a:tab pos="4752975" algn="l"/>
                          <a:tab pos="5542915" algn="l"/>
                          <a:tab pos="579882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важности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вакцинирования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соответствии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рекомендациями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Национального календаря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профилактических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прививок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эпидемическим</a:t>
                      </a:r>
                      <a:r>
                        <a:rPr lang="ru-RU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показаниям.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647712"/>
                  </a:ext>
                </a:extLst>
              </a:tr>
              <a:tr h="642765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indent="295910">
                        <a:lnSpc>
                          <a:spcPct val="9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400" spc="19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lang="ru-RU" sz="1400" spc="16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(законных</a:t>
                      </a:r>
                      <a:r>
                        <a:rPr lang="ru-RU" sz="1400" spc="1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представителей)</a:t>
                      </a:r>
                      <a:r>
                        <a:rPr lang="ru-RU" sz="1400" spc="16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ru-RU" sz="1400" spc="1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актуальных</a:t>
                      </a:r>
                      <a:r>
                        <a:rPr lang="ru-RU" sz="1400" spc="1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задачах физического воспитания детей на разных возрастных этапах их развития, а также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 возможностях ДОУ и семьи в решении данных задач.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21636"/>
                  </a:ext>
                </a:extLst>
              </a:tr>
              <a:tr h="412841">
                <a:tc>
                  <a:txBody>
                    <a:bodyPr/>
                    <a:lstStyle/>
                    <a:p>
                      <a:pPr marL="112395">
                        <a:lnSpc>
                          <a:spcPts val="1340"/>
                        </a:lnSpc>
                      </a:pP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5405" indent="295910">
                        <a:lnSpc>
                          <a:spcPts val="1340"/>
                        </a:lnSpc>
                        <a:spcAft>
                          <a:spcPts val="0"/>
                        </a:spcAft>
                        <a:tabLst>
                          <a:tab pos="1346835" algn="l"/>
                          <a:tab pos="2240280" algn="l"/>
                          <a:tab pos="3133725" algn="l"/>
                          <a:tab pos="4429760" algn="l"/>
                          <a:tab pos="4719955" algn="l"/>
                        </a:tabLst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Знакомство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(законных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представителей)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оздоровительными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мероприятиями, проводимыми в ДОУ.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050565"/>
                  </a:ext>
                </a:extLst>
              </a:tr>
              <a:tr h="861928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58420" indent="29591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родителей (законных представителей) о негативном влиянии на развитие детей систематического и бесконтрольного использования IT-технологий (нарушение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сна,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возбудимость,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качества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памяти,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внимания,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мышления; проблемы</a:t>
                      </a:r>
                      <a:r>
                        <a:rPr lang="ru-RU" sz="14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социализации</a:t>
                      </a:r>
                      <a:r>
                        <a:rPr lang="ru-RU" sz="14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общения</a:t>
                      </a:r>
                      <a:r>
                        <a:rPr lang="ru-RU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другое).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3015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99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8954ED-7F2C-4F77-8219-C7EED1F9B144}"/>
              </a:ext>
            </a:extLst>
          </p:cNvPr>
          <p:cNvSpPr txBox="1"/>
          <p:nvPr/>
        </p:nvSpPr>
        <p:spPr>
          <a:xfrm>
            <a:off x="609601" y="690890"/>
            <a:ext cx="10936940" cy="96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2245" indent="271145" algn="just">
              <a:lnSpc>
                <a:spcPct val="108000"/>
              </a:lnSpc>
              <a:spcBef>
                <a:spcPts val="52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Направления деятельности педагога реализуются в разных формах (групповых и (или) индивидуальных) посредством различных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методов, приемов и способов взаимодействия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родителями (законными представителями):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074C1E6-ED5F-4458-81F9-75CE4E57B6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859366"/>
              </p:ext>
            </p:extLst>
          </p:nvPr>
        </p:nvGraphicFramePr>
        <p:xfrm>
          <a:off x="909918" y="1741268"/>
          <a:ext cx="10331822" cy="20831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9993">
                  <a:extLst>
                    <a:ext uri="{9D8B030D-6E8A-4147-A177-3AD203B41FA5}">
                      <a16:colId xmlns:a16="http://schemas.microsoft.com/office/drawing/2014/main" val="4058482402"/>
                    </a:ext>
                  </a:extLst>
                </a:gridCol>
                <a:gridCol w="1813616">
                  <a:extLst>
                    <a:ext uri="{9D8B030D-6E8A-4147-A177-3AD203B41FA5}">
                      <a16:colId xmlns:a16="http://schemas.microsoft.com/office/drawing/2014/main" val="97928096"/>
                    </a:ext>
                  </a:extLst>
                </a:gridCol>
                <a:gridCol w="8108213">
                  <a:extLst>
                    <a:ext uri="{9D8B030D-6E8A-4147-A177-3AD203B41FA5}">
                      <a16:colId xmlns:a16="http://schemas.microsoft.com/office/drawing/2014/main" val="4132877543"/>
                    </a:ext>
                  </a:extLst>
                </a:gridCol>
              </a:tblGrid>
              <a:tr h="457436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335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Диагностико-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>
                        <a:lnSpc>
                          <a:spcPts val="1370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8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Опросы,</a:t>
                      </a: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анкетирование,</a:t>
                      </a: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социологические</a:t>
                      </a:r>
                      <a:r>
                        <a:rPr lang="ru-RU" sz="14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срезы,</a:t>
                      </a: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"почтовый</a:t>
                      </a:r>
                      <a:r>
                        <a:rPr lang="ru-RU" sz="1400" spc="-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ящик", педагогические беседы с родителями (законными представителями).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114511"/>
                  </a:ext>
                </a:extLst>
              </a:tr>
              <a:tr h="303671">
                <a:tc rowSpan="3"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2390" marR="37465"/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Просветительское </a:t>
                      </a: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консультационное направления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Дни (недели)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открытых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дверей,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просмотры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занятий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других видов деятельности детей.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485268"/>
                  </a:ext>
                </a:extLst>
              </a:tr>
              <a:tr h="301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Групповые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родительские собрания, тематические</a:t>
                      </a:r>
                      <a:r>
                        <a:rPr lang="ru-RU" sz="14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встречи, круглые столы, семинары-практикумы, тренинги, консультации, и другое.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572"/>
                  </a:ext>
                </a:extLst>
              </a:tr>
              <a:tr h="656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 marR="54610" indent="289560"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проспекты, буклеты, памятки, стенды, ширмы, папки-передвижки для родителей (законных представителей); журналы и газеты, издаваемые ДОУ для родителей (законных представителей), публикации в СМИ, педагогические библиотеки для родителей (законных представителей); сайт ДОУ и социальные группы в сети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71480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18CA01E-DD4B-46AD-AB3D-F18B5F569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973485"/>
              </p:ext>
            </p:extLst>
          </p:nvPr>
        </p:nvGraphicFramePr>
        <p:xfrm>
          <a:off x="909918" y="3846231"/>
          <a:ext cx="10331821" cy="21640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7895">
                  <a:extLst>
                    <a:ext uri="{9D8B030D-6E8A-4147-A177-3AD203B41FA5}">
                      <a16:colId xmlns:a16="http://schemas.microsoft.com/office/drawing/2014/main" val="38730740"/>
                    </a:ext>
                  </a:extLst>
                </a:gridCol>
                <a:gridCol w="1837764">
                  <a:extLst>
                    <a:ext uri="{9D8B030D-6E8A-4147-A177-3AD203B41FA5}">
                      <a16:colId xmlns:a16="http://schemas.microsoft.com/office/drawing/2014/main" val="4203108316"/>
                    </a:ext>
                  </a:extLst>
                </a:gridCol>
                <a:gridCol w="8086162">
                  <a:extLst>
                    <a:ext uri="{9D8B030D-6E8A-4147-A177-3AD203B41FA5}">
                      <a16:colId xmlns:a16="http://schemas.microsoft.com/office/drawing/2014/main" val="4211747741"/>
                    </a:ext>
                  </a:extLst>
                </a:gridCol>
              </a:tblGrid>
              <a:tr h="1082040">
                <a:tc>
                  <a:txBody>
                    <a:bodyPr/>
                    <a:lstStyle/>
                    <a:p>
                      <a:pPr marL="72390" marR="10160" algn="ctr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96000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 деятельностное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53340" indent="289560"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Фотографии, выставки детских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работ, совместных</a:t>
                      </a:r>
                      <a:r>
                        <a:rPr lang="ru-RU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 родителей (законных представителей) и детей, совместные детско-родительские проекты, участие в мастер-классах, помощь в сборе природных, бросовых и других материалов для творческой деятельности дошкольников, участие в благоустройстве детского сада.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83269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72390" marR="10160" algn="ctr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315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Досуговая</a:t>
                      </a:r>
                      <a:r>
                        <a:rPr lang="ru-RU" sz="1400" spc="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7000"/>
                        </a:lnSpc>
                        <a:tabLst>
                          <a:tab pos="1097280" algn="l"/>
                          <a:tab pos="1316990" algn="l"/>
                          <a:tab pos="2124710" algn="l"/>
                          <a:tab pos="2146300" algn="l"/>
                          <a:tab pos="2380615" algn="l"/>
                          <a:tab pos="2533015" algn="l"/>
                          <a:tab pos="2999740" algn="l"/>
                          <a:tab pos="3289300" algn="l"/>
                          <a:tab pos="3783330" algn="l"/>
                          <a:tab pos="4314190" algn="l"/>
                          <a:tab pos="4707255" algn="l"/>
                        </a:tabLst>
                      </a:pP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Совместные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праздники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вечера,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семейные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спортивные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тематические мероприятия, 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здоровья, тематические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досуги,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театральные представления, знакомство с семейными традициями и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677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71982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</TotalTime>
  <Words>3963</Words>
  <Application>Microsoft Office PowerPoint</Application>
  <PresentationFormat>Широкоэкранный</PresentationFormat>
  <Paragraphs>162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Garamond</vt:lpstr>
      <vt:lpstr>Symbol</vt:lpstr>
      <vt:lpstr>Times New Roman</vt:lpstr>
      <vt:lpstr>Натуральные материалы</vt:lpstr>
      <vt:lpstr>Приозерский муниципальный район Ленинградской области  Муниципальное дошкольное образовательное учреждение «Детский сад комбинированного вида №9»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Приозерский муниципальный район Ленинградской области  Муниципальное дошкольное образовательное учреждение «Детский сад комбинированного вида №9»</dc:title>
  <dc:creator>nady15@mail.ru</dc:creator>
  <cp:lastModifiedBy>nady15@mail.ru</cp:lastModifiedBy>
  <cp:revision>5</cp:revision>
  <dcterms:created xsi:type="dcterms:W3CDTF">2024-11-03T12:57:21Z</dcterms:created>
  <dcterms:modified xsi:type="dcterms:W3CDTF">2024-11-03T13:39:02Z</dcterms:modified>
</cp:coreProperties>
</file>